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6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50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753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94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73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59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7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2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0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5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1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1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9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2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4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9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92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.be/ellawebsite/fr/legalnews/422a2c77-e884-4f6f-be83-fe10d3628b1f?utm_source=sdworxbe&amp;utm_medium=newsletter" TargetMode="External"/><Relationship Id="rId2" Type="http://schemas.openxmlformats.org/officeDocument/2006/relationships/hyperlink" Target="https://www.cnil.fr/comprendre-le-reglement-europe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-lex.europa.eu/legal-content/FR/TXT/PDF/?uri=CONSIL:ST_5419_2016_INIT&amp;from=EN" TargetMode="External"/><Relationship Id="rId5" Type="http://schemas.openxmlformats.org/officeDocument/2006/relationships/hyperlink" Target="https://www.privacycommission.be/sites/privacycommission/files/documents/STAPPENPLAN%20FR%20-%20V2.pdf" TargetMode="External"/><Relationship Id="rId4" Type="http://schemas.openxmlformats.org/officeDocument/2006/relationships/hyperlink" Target="http://uvcw.be/no_index/actualite/6908-3275189598350324201711261481938242839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6967" y="224117"/>
            <a:ext cx="9320304" cy="3329581"/>
          </a:xfrm>
        </p:spPr>
        <p:txBody>
          <a:bodyPr>
            <a:normAutofit/>
          </a:bodyPr>
          <a:lstStyle/>
          <a:p>
            <a:r>
              <a:rPr lang="fr-BE" sz="4000" dirty="0" smtClean="0"/>
              <a:t>Le </a:t>
            </a:r>
            <a:r>
              <a:rPr lang="fr-BE" sz="4000" dirty="0"/>
              <a:t>R</a:t>
            </a:r>
            <a:r>
              <a:rPr lang="fr-BE" sz="4000" dirty="0" smtClean="0"/>
              <a:t>èglement européen général </a:t>
            </a:r>
            <a:r>
              <a:rPr lang="fr-BE" sz="4000" dirty="0"/>
              <a:t/>
            </a:r>
            <a:br>
              <a:rPr lang="fr-BE" sz="4000" dirty="0"/>
            </a:br>
            <a:r>
              <a:rPr lang="fr-BE" sz="4000" dirty="0" smtClean="0"/>
              <a:t>sur </a:t>
            </a:r>
            <a:r>
              <a:rPr lang="fr-BE" sz="4000" dirty="0"/>
              <a:t>la protection des </a:t>
            </a:r>
            <a:r>
              <a:rPr lang="fr-BE" sz="4000" dirty="0" smtClean="0"/>
              <a:t>données </a:t>
            </a:r>
            <a:r>
              <a:rPr lang="fr-BE" sz="2800" dirty="0" smtClean="0"/>
              <a:t>(RGPD)</a:t>
            </a:r>
            <a:endParaRPr lang="fr-BE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86967" y="3553697"/>
            <a:ext cx="8825658" cy="861420"/>
          </a:xfrm>
        </p:spPr>
        <p:txBody>
          <a:bodyPr>
            <a:normAutofit fontScale="77500" lnSpcReduction="20000"/>
          </a:bodyPr>
          <a:lstStyle/>
          <a:p>
            <a:r>
              <a:rPr lang="fr-BE" sz="3200" dirty="0" smtClean="0"/>
              <a:t>Entrée en vigueur le 16 avril 2016</a:t>
            </a:r>
          </a:p>
          <a:p>
            <a:r>
              <a:rPr lang="fr-BE" sz="3200" dirty="0" smtClean="0"/>
              <a:t>Application en mai 2018</a:t>
            </a:r>
          </a:p>
          <a:p>
            <a:pPr algn="ctr"/>
            <a:endParaRPr lang="fr-BE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/>
              <a:t>0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786967" y="3707310"/>
            <a:ext cx="5375833" cy="1415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BE" sz="4000" dirty="0" smtClean="0">
                <a:solidFill>
                  <a:schemeClr val="tx1"/>
                </a:solidFill>
              </a:rPr>
              <a:t>En 10 questions …</a:t>
            </a:r>
            <a:endParaRPr lang="fr-B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750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5360" cy="1400530"/>
          </a:xfrm>
        </p:spPr>
        <p:txBody>
          <a:bodyPr/>
          <a:lstStyle/>
          <a:p>
            <a:r>
              <a:rPr lang="fr-BE" dirty="0"/>
              <a:t>Quid du transfert de données en dehors de l’UE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dirty="0" smtClean="0"/>
          </a:p>
          <a:p>
            <a:r>
              <a:rPr lang="fr-BE" dirty="0"/>
              <a:t>En principe, les données ne peuvent pas quitter le territoire de l’UE, sauf pour être transférées dans certains pays dit </a:t>
            </a:r>
            <a:r>
              <a:rPr lang="fr-BE" i="1" dirty="0"/>
              <a:t>adéquat </a:t>
            </a:r>
            <a:r>
              <a:rPr lang="fr-BE" dirty="0"/>
              <a:t>(qui respectent les principes de la législation européenne) ou s’il est établi une contractualisation spécifique répondant à certains critères précis. 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*</a:t>
            </a:r>
            <a:r>
              <a:rPr lang="fr-BE" dirty="0"/>
              <a:t>À noter que le transfert n’est pas autorisé vers des pays où les personnes ne disposent pas de « droits opposables et de voies de droit effectives », c’est-à-dire vers des pays qui ne sont pas démocratiques. 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5804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5360" cy="1400530"/>
          </a:xfrm>
        </p:spPr>
        <p:txBody>
          <a:bodyPr/>
          <a:lstStyle/>
          <a:p>
            <a:r>
              <a:rPr lang="fr-BE" dirty="0"/>
              <a:t>Quid des projets réalisés en partenariat </a:t>
            </a:r>
            <a:r>
              <a:rPr lang="fr-BE" dirty="0" smtClean="0"/>
              <a:t>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dirty="0" smtClean="0"/>
          </a:p>
          <a:p>
            <a:r>
              <a:rPr lang="fr-BE" dirty="0"/>
              <a:t>Le RGPD oblige aux partenaires à établir un contrat déterminant </a:t>
            </a:r>
            <a:r>
              <a:rPr lang="fr-BE" b="1" dirty="0">
                <a:solidFill>
                  <a:schemeClr val="accent3"/>
                </a:solidFill>
              </a:rPr>
              <a:t>les responsabilités respectives des partenaires</a:t>
            </a:r>
            <a:r>
              <a:rPr lang="fr-BE" dirty="0"/>
              <a:t> dans le traitement des données à caractère personnel</a:t>
            </a:r>
            <a:r>
              <a:rPr lang="fr-BE" dirty="0" smtClean="0"/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/>
              <a:t>9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348725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5360" cy="1400530"/>
          </a:xfrm>
        </p:spPr>
        <p:txBody>
          <a:bodyPr/>
          <a:lstStyle/>
          <a:p>
            <a:r>
              <a:rPr lang="fr-BE" dirty="0"/>
              <a:t>Qui va </a:t>
            </a:r>
            <a:r>
              <a:rPr lang="fr-BE" dirty="0" smtClean="0"/>
              <a:t>contrôler </a:t>
            </a:r>
            <a:r>
              <a:rPr lang="fr-BE" dirty="0"/>
              <a:t>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dirty="0" smtClean="0"/>
          </a:p>
          <a:p>
            <a:r>
              <a:rPr lang="fr-BE" dirty="0"/>
              <a:t>La commission pour la protection de la vie privée verra ses prérogatives s’étendre. Elle aura des missions de surveillance, d’investigation et de contrôle. Elle pourra également prendre des mesures correctrices. </a:t>
            </a:r>
            <a:endParaRPr lang="fr-BE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0327341" y="506652"/>
            <a:ext cx="766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/>
              <a:t>10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2649672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5360" cy="1400530"/>
          </a:xfrm>
        </p:spPr>
        <p:txBody>
          <a:bodyPr/>
          <a:lstStyle/>
          <a:p>
            <a:r>
              <a:rPr lang="fr-BE" dirty="0" smtClean="0"/>
              <a:t>En savoir plus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1358154"/>
            <a:ext cx="9573653" cy="50695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dirty="0"/>
          </a:p>
          <a:p>
            <a:r>
              <a:rPr lang="fr-FR" dirty="0" smtClean="0"/>
              <a:t>La </a:t>
            </a:r>
            <a:r>
              <a:rPr lang="fr-FR" dirty="0"/>
              <a:t>CNIL (« commission pour la vie privée » en France) :</a:t>
            </a:r>
            <a:endParaRPr lang="fr-BE" dirty="0"/>
          </a:p>
          <a:p>
            <a:pPr marL="0" indent="0">
              <a:buNone/>
            </a:pPr>
            <a:r>
              <a:rPr lang="fr-FR" u="sng" dirty="0" smtClean="0">
                <a:hlinkClick r:id="rId2"/>
              </a:rPr>
              <a:t>https</a:t>
            </a:r>
            <a:r>
              <a:rPr lang="fr-FR" u="sng" dirty="0">
                <a:hlinkClick r:id="rId2"/>
              </a:rPr>
              <a:t>://www.cnil.fr/comprendre-le-reglement-europeen</a:t>
            </a:r>
            <a:endParaRPr lang="fr-BE" dirty="0"/>
          </a:p>
          <a:p>
            <a:r>
              <a:rPr lang="fr-FR" dirty="0"/>
              <a:t>Deux bonnes synthèses :</a:t>
            </a:r>
            <a:endParaRPr lang="fr-BE" dirty="0"/>
          </a:p>
          <a:p>
            <a:pPr marL="0" indent="0">
              <a:buNone/>
            </a:pPr>
            <a:r>
              <a:rPr lang="fr-FR" u="sng" dirty="0">
                <a:hlinkClick r:id="rId3"/>
              </a:rPr>
              <a:t>https://www.sd.be/ellawebsite/fr/legalnews/422a2c77-e884-4f6f-be83-fe10d3628b1f?utm_source=sdworxbe&amp;utm_medium=newsletter</a:t>
            </a:r>
            <a:endParaRPr lang="fr-BE" dirty="0"/>
          </a:p>
          <a:p>
            <a:pPr marL="0" indent="0">
              <a:buNone/>
            </a:pPr>
            <a:r>
              <a:rPr lang="fr-FR" u="sng" dirty="0">
                <a:hlinkClick r:id="rId4"/>
              </a:rPr>
              <a:t>http://uvcw.be/no_index/actualite/6908-32751895983503242017112614819382428391.pdf</a:t>
            </a:r>
            <a:endParaRPr lang="fr-BE" dirty="0"/>
          </a:p>
          <a:p>
            <a:r>
              <a:rPr lang="fr-FR" dirty="0"/>
              <a:t>Un guide de la commission pour la vie privée :</a:t>
            </a:r>
            <a:endParaRPr lang="fr-BE" dirty="0"/>
          </a:p>
          <a:p>
            <a:pPr marL="0" indent="0">
              <a:buNone/>
            </a:pPr>
            <a:r>
              <a:rPr lang="fr-FR" u="sng" dirty="0">
                <a:hlinkClick r:id="rId5"/>
              </a:rPr>
              <a:t>https://www.privacycommission.be/sites/privacycommission/files/documents/STAPPENPLAN%20FR%20-%20V2.pdf</a:t>
            </a:r>
            <a:endParaRPr lang="fr-BE" dirty="0"/>
          </a:p>
          <a:p>
            <a:r>
              <a:rPr lang="fr-FR" dirty="0"/>
              <a:t>Le texte RGPD :</a:t>
            </a:r>
            <a:endParaRPr lang="fr-BE" dirty="0"/>
          </a:p>
          <a:p>
            <a:pPr marL="0" indent="0">
              <a:buNone/>
            </a:pPr>
            <a:r>
              <a:rPr lang="fr-FR" u="sng" dirty="0">
                <a:hlinkClick r:id="rId6"/>
              </a:rPr>
              <a:t>http://eur-lex.europa.eu/legal-content/FR/TXT/PDF/?uri=CONSIL:ST_5419_2016_INIT&amp;from=EN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0327341" y="506652"/>
            <a:ext cx="766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/>
              <a:t>11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132553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Qu’est-ce </a:t>
            </a:r>
            <a:r>
              <a:rPr lang="fr-BE" dirty="0"/>
              <a:t>que le RGPD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 smtClean="0"/>
              <a:t>Le </a:t>
            </a:r>
            <a:r>
              <a:rPr lang="fr-BE" dirty="0"/>
              <a:t>nouveau </a:t>
            </a:r>
            <a:r>
              <a:rPr lang="fr-BE" dirty="0" smtClean="0"/>
              <a:t>Règlement</a:t>
            </a:r>
            <a:r>
              <a:rPr lang="fr-BE" dirty="0"/>
              <a:t>, qui sera d’application en mai 2018, établit de nouvelles protections pour les citoyens européens et de </a:t>
            </a:r>
            <a:r>
              <a:rPr lang="fr-BE" b="1" dirty="0"/>
              <a:t>nouvelles obligations </a:t>
            </a:r>
            <a:r>
              <a:rPr lang="fr-BE" dirty="0"/>
              <a:t>pour les organisations privées ou</a:t>
            </a:r>
            <a:r>
              <a:rPr lang="fr-BE" dirty="0">
                <a:solidFill>
                  <a:schemeClr val="accent3"/>
                </a:solidFill>
              </a:rPr>
              <a:t> </a:t>
            </a:r>
            <a:r>
              <a:rPr lang="fr-BE" b="1" dirty="0">
                <a:solidFill>
                  <a:schemeClr val="accent3"/>
                </a:solidFill>
              </a:rPr>
              <a:t>publiques</a:t>
            </a:r>
            <a:r>
              <a:rPr lang="fr-BE" dirty="0">
                <a:solidFill>
                  <a:schemeClr val="accent3"/>
                </a:solidFill>
              </a:rPr>
              <a:t> </a:t>
            </a:r>
            <a:r>
              <a:rPr lang="fr-BE" dirty="0"/>
              <a:t>en ce qui concerne </a:t>
            </a:r>
            <a:r>
              <a:rPr lang="fr-BE" b="1" dirty="0"/>
              <a:t>la protection des données à caractère personnel</a:t>
            </a:r>
            <a:r>
              <a:rPr lang="fr-BE" dirty="0" smtClean="0"/>
              <a:t>.</a:t>
            </a:r>
          </a:p>
          <a:p>
            <a:endParaRPr lang="fr-BE" dirty="0"/>
          </a:p>
          <a:p>
            <a:r>
              <a:rPr lang="fr-BE" dirty="0"/>
              <a:t> À noter que le RGPD est un </a:t>
            </a:r>
            <a:r>
              <a:rPr lang="fr-BE" i="1" dirty="0"/>
              <a:t>R</a:t>
            </a:r>
            <a:r>
              <a:rPr lang="fr-BE" i="1" dirty="0" smtClean="0"/>
              <a:t>èglement </a:t>
            </a:r>
            <a:r>
              <a:rPr lang="fr-BE" dirty="0"/>
              <a:t>européen. Un </a:t>
            </a:r>
            <a:r>
              <a:rPr lang="fr-BE" i="1" dirty="0"/>
              <a:t>R</a:t>
            </a:r>
            <a:r>
              <a:rPr lang="fr-BE" i="1" dirty="0" smtClean="0"/>
              <a:t>èglement</a:t>
            </a:r>
            <a:r>
              <a:rPr lang="fr-BE" dirty="0"/>
              <a:t>, contrairement à une </a:t>
            </a:r>
            <a:r>
              <a:rPr lang="fr-BE" i="1" dirty="0"/>
              <a:t>directive </a:t>
            </a:r>
            <a:r>
              <a:rPr lang="fr-BE" dirty="0"/>
              <a:t>ne doit pas être transposé dans le droit national, son texte </a:t>
            </a:r>
            <a:r>
              <a:rPr lang="fr-BE" b="1" dirty="0"/>
              <a:t>s’applique donc directement à l’ensemble des pays membres de l’Union européenne</a:t>
            </a:r>
            <a:r>
              <a:rPr lang="fr-BE" dirty="0"/>
              <a:t>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/>
              <a:t>1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149729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Qui </a:t>
            </a:r>
            <a:r>
              <a:rPr lang="fr-BE" dirty="0"/>
              <a:t>est concerné par le RGPD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/>
              <a:t> </a:t>
            </a:r>
            <a:endParaRPr lang="fr-BE" dirty="0"/>
          </a:p>
          <a:p>
            <a:r>
              <a:rPr lang="fr-BE" dirty="0"/>
              <a:t> Tout ressortissant d’un pays de l’UE est protégé par le RGPD</a:t>
            </a:r>
            <a:r>
              <a:rPr lang="fr-BE" dirty="0" smtClean="0"/>
              <a:t>.</a:t>
            </a:r>
          </a:p>
          <a:p>
            <a:endParaRPr lang="fr-BE" dirty="0"/>
          </a:p>
          <a:p>
            <a:r>
              <a:rPr lang="fr-BE" dirty="0">
                <a:solidFill>
                  <a:schemeClr val="accent3"/>
                </a:solidFill>
              </a:rPr>
              <a:t> </a:t>
            </a:r>
            <a:r>
              <a:rPr lang="fr-BE" b="1" dirty="0">
                <a:solidFill>
                  <a:schemeClr val="accent3"/>
                </a:solidFill>
              </a:rPr>
              <a:t>Toute organisation </a:t>
            </a:r>
            <a:r>
              <a:rPr lang="fr-BE" dirty="0"/>
              <a:t>qui réalise un </a:t>
            </a:r>
            <a:r>
              <a:rPr lang="fr-BE" b="1" dirty="0"/>
              <a:t>traitement de données à caractère personnel </a:t>
            </a:r>
            <a:r>
              <a:rPr lang="fr-BE" dirty="0"/>
              <a:t>sur le territoire de l’UE ou qui traite des données de citoyens européens, </a:t>
            </a:r>
            <a:r>
              <a:rPr lang="fr-BE" b="1" dirty="0"/>
              <a:t>même si le traitement est réalisé hors UE</a:t>
            </a:r>
            <a:r>
              <a:rPr lang="fr-BE" dirty="0"/>
              <a:t>. 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*Par exemple, une </a:t>
            </a:r>
            <a:r>
              <a:rPr lang="fr-BE" dirty="0"/>
              <a:t>entreprise américaine traitant les données d’un citoyen belge dans son </a:t>
            </a:r>
            <a:r>
              <a:rPr lang="fr-BE" i="1" dirty="0" smtClean="0"/>
              <a:t>Datacenter </a:t>
            </a:r>
            <a:r>
              <a:rPr lang="fr-BE" dirty="0"/>
              <a:t>américain devra se plier au </a:t>
            </a:r>
            <a:r>
              <a:rPr lang="fr-BE" i="1" dirty="0"/>
              <a:t>RGPD</a:t>
            </a:r>
            <a:r>
              <a:rPr lang="fr-BE" dirty="0"/>
              <a:t>. </a:t>
            </a:r>
            <a:endParaRPr lang="fr-BE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2215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Quels </a:t>
            </a:r>
            <a:r>
              <a:rPr lang="fr-BE" dirty="0"/>
              <a:t>sont les nouveaux droits pour les personnes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/>
              <a:t> </a:t>
            </a:r>
            <a:endParaRPr lang="fr-BE" dirty="0"/>
          </a:p>
          <a:p>
            <a:r>
              <a:rPr lang="fr-BE" dirty="0" smtClean="0"/>
              <a:t>Les </a:t>
            </a:r>
            <a:r>
              <a:rPr lang="fr-BE" dirty="0"/>
              <a:t>personnes ont droit à une </a:t>
            </a:r>
            <a:r>
              <a:rPr lang="fr-BE" dirty="0" smtClean="0"/>
              <a:t>information </a:t>
            </a:r>
            <a:r>
              <a:rPr lang="fr-BE" b="1" dirty="0">
                <a:solidFill>
                  <a:schemeClr val="accent3"/>
                </a:solidFill>
              </a:rPr>
              <a:t>claire, intelligible et adaptée </a:t>
            </a:r>
            <a:r>
              <a:rPr lang="fr-BE" dirty="0"/>
              <a:t>(par </a:t>
            </a:r>
            <a:r>
              <a:rPr lang="fr-BE" dirty="0" smtClean="0"/>
              <a:t>exemple </a:t>
            </a:r>
            <a:r>
              <a:rPr lang="fr-BE" dirty="0"/>
              <a:t>à des enfants si le service s’adresse spécifiquement à eux). </a:t>
            </a:r>
          </a:p>
          <a:p>
            <a:endParaRPr lang="fr-BE" dirty="0"/>
          </a:p>
          <a:p>
            <a:r>
              <a:rPr lang="fr-BE" dirty="0" smtClean="0"/>
              <a:t>Les </a:t>
            </a:r>
            <a:r>
              <a:rPr lang="fr-BE" dirty="0"/>
              <a:t>consentements devront être spécifiques. Cela signifie que, par exemple, il ne sera plus question de glisser une clause en petits </a:t>
            </a:r>
            <a:r>
              <a:rPr lang="fr-BE" dirty="0" smtClean="0"/>
              <a:t>caractères </a:t>
            </a:r>
            <a:r>
              <a:rPr lang="fr-BE" dirty="0"/>
              <a:t>perdue parmi des dizaines d’autres clauses </a:t>
            </a:r>
            <a:r>
              <a:rPr lang="fr-BE" dirty="0" smtClean="0"/>
              <a:t>dans un </a:t>
            </a:r>
            <a:r>
              <a:rPr lang="fr-BE" dirty="0"/>
              <a:t>contrat de service, stipulant que « vous acceptez que la société </a:t>
            </a:r>
            <a:r>
              <a:rPr lang="fr-BE" dirty="0" smtClean="0"/>
              <a:t>X </a:t>
            </a:r>
            <a:r>
              <a:rPr lang="fr-BE" dirty="0"/>
              <a:t>communique vos données à des partenaires ». </a:t>
            </a:r>
            <a:r>
              <a:rPr lang="fr-BE" b="1" dirty="0">
                <a:solidFill>
                  <a:schemeClr val="accent3"/>
                </a:solidFill>
              </a:rPr>
              <a:t>Le consentement ne pourra donc plus être global, </a:t>
            </a:r>
            <a:r>
              <a:rPr lang="fr-BE" dirty="0"/>
              <a:t>une autorisation devra être données cas par cas</a:t>
            </a:r>
            <a:r>
              <a:rPr lang="fr-BE" dirty="0" smtClean="0"/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/>
              <a:t>3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328844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Sous </a:t>
            </a:r>
            <a:r>
              <a:rPr lang="fr-BE" dirty="0"/>
              <a:t>certaines conditions, la personne bénéficie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2052918"/>
            <a:ext cx="9318159" cy="4643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/>
              <a:t> </a:t>
            </a:r>
            <a:endParaRPr lang="fr-BE" dirty="0"/>
          </a:p>
          <a:p>
            <a:r>
              <a:rPr lang="fr-BE" dirty="0" smtClean="0"/>
              <a:t>D’un </a:t>
            </a:r>
            <a:r>
              <a:rPr lang="fr-BE" dirty="0"/>
              <a:t>droit à la </a:t>
            </a:r>
            <a:r>
              <a:rPr lang="fr-BE" b="1" i="1" dirty="0"/>
              <a:t>portabilité</a:t>
            </a:r>
            <a:r>
              <a:rPr lang="fr-BE" dirty="0"/>
              <a:t> : la personne peut demander d’obtenir les données le concernant dans un format </a:t>
            </a:r>
            <a:r>
              <a:rPr lang="fr-BE" i="1" dirty="0"/>
              <a:t>portable</a:t>
            </a:r>
            <a:r>
              <a:rPr lang="fr-BE" dirty="0"/>
              <a:t>. Ceci peut par exemple lui permettre de communiquer ses données à une autre organisation. </a:t>
            </a: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D’un </a:t>
            </a:r>
            <a:r>
              <a:rPr lang="fr-BE" i="1" dirty="0"/>
              <a:t>droit </a:t>
            </a:r>
            <a:r>
              <a:rPr lang="fr-BE" b="1" i="1" dirty="0"/>
              <a:t>à l’oubli </a:t>
            </a:r>
            <a:r>
              <a:rPr lang="fr-BE" dirty="0"/>
              <a:t>: elle peut demander l’effacement </a:t>
            </a:r>
            <a:r>
              <a:rPr lang="fr-BE" dirty="0" smtClean="0"/>
              <a:t>de ses </a:t>
            </a:r>
            <a:r>
              <a:rPr lang="fr-BE" dirty="0"/>
              <a:t>données</a:t>
            </a:r>
            <a:r>
              <a:rPr lang="fr-BE" dirty="0" smtClean="0"/>
              <a:t>.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D’un droit </a:t>
            </a:r>
            <a:r>
              <a:rPr lang="fr-BE" b="1" i="1" dirty="0"/>
              <a:t>à l’opposition </a:t>
            </a:r>
            <a:r>
              <a:rPr lang="fr-BE" dirty="0"/>
              <a:t>et à la </a:t>
            </a:r>
            <a:r>
              <a:rPr lang="fr-BE" i="1" dirty="0"/>
              <a:t>limitation de traitement </a:t>
            </a:r>
            <a:r>
              <a:rPr lang="fr-BE" dirty="0"/>
              <a:t>: elle peut </a:t>
            </a:r>
            <a:r>
              <a:rPr lang="fr-BE" dirty="0" smtClean="0"/>
              <a:t>demander </a:t>
            </a:r>
            <a:r>
              <a:rPr lang="fr-BE" dirty="0"/>
              <a:t>qu’un traitement ne soit pas réalisé ou suspendu. </a:t>
            </a:r>
          </a:p>
          <a:p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1831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000" dirty="0"/>
              <a:t>Quelles sont les nouvelles obligations lors de la mise en </a:t>
            </a:r>
            <a:r>
              <a:rPr lang="fr-BE" sz="3000" dirty="0" smtClean="0"/>
              <a:t>œuvre </a:t>
            </a:r>
            <a:r>
              <a:rPr lang="fr-BE" sz="3000" dirty="0"/>
              <a:t>d’un projet faisant appel à des données à caractère personnel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Trois </a:t>
            </a:r>
            <a:r>
              <a:rPr lang="fr-BE" dirty="0"/>
              <a:t>nouvelles obligations importantes sont apparues : </a:t>
            </a:r>
          </a:p>
          <a:p>
            <a:r>
              <a:rPr lang="fr-BE" dirty="0"/>
              <a:t>Avant mise en </a:t>
            </a:r>
            <a:r>
              <a:rPr lang="fr-BE" dirty="0" smtClean="0"/>
              <a:t>œuvre </a:t>
            </a:r>
            <a:r>
              <a:rPr lang="fr-BE" dirty="0"/>
              <a:t>de tout projet visant à traiter des données à caractère personnel de citoyens de l’UE, une organisation doit réaliser une analyse visant à </a:t>
            </a:r>
            <a:r>
              <a:rPr lang="fr-BE" b="1" dirty="0"/>
              <a:t>évaluer l’impact de ce projet sur les droits et libertés des personnes</a:t>
            </a:r>
            <a:r>
              <a:rPr lang="fr-BE" dirty="0"/>
              <a:t>. </a:t>
            </a:r>
          </a:p>
          <a:p>
            <a:r>
              <a:rPr lang="fr-BE" dirty="0"/>
              <a:t>L’organisation doit intégrer </a:t>
            </a:r>
            <a:r>
              <a:rPr lang="fr-BE" b="1" i="1" dirty="0">
                <a:solidFill>
                  <a:schemeClr val="accent3"/>
                </a:solidFill>
              </a:rPr>
              <a:t>par défaut </a:t>
            </a:r>
            <a:r>
              <a:rPr lang="fr-BE" b="1" dirty="0">
                <a:solidFill>
                  <a:schemeClr val="accent3"/>
                </a:solidFill>
              </a:rPr>
              <a:t>et </a:t>
            </a:r>
            <a:r>
              <a:rPr lang="fr-BE" b="1" i="1" dirty="0">
                <a:solidFill>
                  <a:schemeClr val="accent3"/>
                </a:solidFill>
              </a:rPr>
              <a:t>dès la conception </a:t>
            </a:r>
            <a:r>
              <a:rPr lang="fr-BE" dirty="0"/>
              <a:t>du projet les mesures permettant de protéger au mieux les données et de se conformer au RGPD</a:t>
            </a:r>
            <a:r>
              <a:rPr lang="fr-BE" dirty="0" smtClean="0"/>
              <a:t>.</a:t>
            </a:r>
            <a:endParaRPr lang="fr-BE" dirty="0"/>
          </a:p>
          <a:p>
            <a:r>
              <a:rPr lang="fr-BE" dirty="0"/>
              <a:t>Elle doit également maintenir </a:t>
            </a:r>
            <a:r>
              <a:rPr lang="fr-BE" b="1" dirty="0">
                <a:solidFill>
                  <a:schemeClr val="accent3"/>
                </a:solidFill>
              </a:rPr>
              <a:t>un registre exhaustif </a:t>
            </a:r>
            <a:r>
              <a:rPr lang="fr-BE" dirty="0"/>
              <a:t>documentant tous les traitements de données à caractère personnel qu’elle réalise. </a:t>
            </a:r>
          </a:p>
          <a:p>
            <a:endParaRPr lang="fr-BE" dirty="0"/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0739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Quelles sont les obligations en cas de violation de donnée </a:t>
            </a:r>
            <a:r>
              <a:rPr lang="fr-BE" dirty="0" smtClean="0"/>
              <a:t>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Lors </a:t>
            </a:r>
            <a:r>
              <a:rPr lang="fr-BE" dirty="0"/>
              <a:t>d’une </a:t>
            </a:r>
            <a:r>
              <a:rPr lang="fr-BE" i="1" dirty="0"/>
              <a:t>violation de données </a:t>
            </a:r>
            <a:r>
              <a:rPr lang="fr-BE" dirty="0"/>
              <a:t>(c.-à-d. toute action non souhaitée sur les données : fuite, modification, etc.), le </a:t>
            </a:r>
            <a:r>
              <a:rPr lang="fr-BE" dirty="0" smtClean="0"/>
              <a:t>Règlement </a:t>
            </a:r>
            <a:r>
              <a:rPr lang="fr-BE" dirty="0"/>
              <a:t>oblige l’organisation responsable de ces données d’informer la commission pour la protection de la vie privée, et le cas échéant, d’informer toutes les personnes concernées par cette </a:t>
            </a:r>
            <a:r>
              <a:rPr lang="fr-BE" dirty="0" smtClean="0"/>
              <a:t>violation.</a:t>
            </a: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/>
              <a:t>5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145074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Que risque l’organisation qui ne respecte pas le RGPD </a:t>
            </a:r>
            <a:r>
              <a:rPr lang="fr-BE" dirty="0" smtClean="0"/>
              <a:t>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Les </a:t>
            </a:r>
            <a:r>
              <a:rPr lang="fr-BE" dirty="0"/>
              <a:t>amendes pour non-respect du règlement peuvent s’élever jusqu’à 20 millions d’euros ou 4% du chiffre d’affaires mondial ! </a:t>
            </a:r>
            <a:r>
              <a:rPr lang="fr-BE" dirty="0" smtClean="0"/>
              <a:t>Une Institution n’ayant </a:t>
            </a:r>
            <a:r>
              <a:rPr lang="fr-BE" dirty="0"/>
              <a:t>pas de chiffre d’affaires, c’est le plafond de 20 millions d’euros qui s’applique. </a:t>
            </a:r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4273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5360" cy="1400530"/>
          </a:xfrm>
        </p:spPr>
        <p:txBody>
          <a:bodyPr/>
          <a:lstStyle/>
          <a:p>
            <a:r>
              <a:rPr lang="fr-BE" dirty="0"/>
              <a:t>Quelles sont les nouvelles obligations en cas de sous-traitance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dirty="0" smtClean="0"/>
          </a:p>
          <a:p>
            <a:r>
              <a:rPr lang="fr-BE" dirty="0"/>
              <a:t>Lorsqu’il est fait appel à un sous-traitant, il faut veiller contractuellement à ce que le sous-traitant respecte le RGPD, notamment en informant clairement le sous-traitant </a:t>
            </a:r>
            <a:r>
              <a:rPr lang="fr-BE" b="1" dirty="0"/>
              <a:t>de la nature des données qu’il aura à traiter</a:t>
            </a:r>
            <a:r>
              <a:rPr lang="fr-BE" dirty="0" smtClean="0"/>
              <a:t>.</a:t>
            </a:r>
          </a:p>
          <a:p>
            <a:endParaRPr lang="fr-BE" dirty="0" smtClean="0"/>
          </a:p>
          <a:p>
            <a:r>
              <a:rPr lang="fr-BE" dirty="0"/>
              <a:t>Le sous-traitant à l’obligation d’aider à respecter le RGPD et de communiquer toutes les informations qui sont nécessaires pour cela. Il doit également </a:t>
            </a:r>
            <a:r>
              <a:rPr lang="fr-BE" b="1" dirty="0"/>
              <a:t>accepter de se faire auditer</a:t>
            </a:r>
            <a:r>
              <a:rPr lang="fr-BE" dirty="0"/>
              <a:t>. </a:t>
            </a:r>
            <a:endParaRPr lang="fr-BE" dirty="0" smtClean="0"/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0421471" y="506652"/>
            <a:ext cx="685800" cy="66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/>
              <a:t>7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1298284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FD16FF98AA974C9687DF343DBF853E" ma:contentTypeVersion="0" ma:contentTypeDescription="Crée un document." ma:contentTypeScope="" ma:versionID="0672afa621b4ff58a316d0d50ba0fe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e01b7306317e4ffecece140d9a0d7d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FC890D-C33A-4F5A-BD62-63FE4C9E38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BBAAC1-D8EF-46E6-B313-C4ADB200677F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C6B6533-AE90-48C1-88B8-7757A64F55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</TotalTime>
  <Words>866</Words>
  <Application>Microsoft Office PowerPoint</Application>
  <PresentationFormat>Grand écran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Le Règlement européen général  sur la protection des données (RGPD)</vt:lpstr>
      <vt:lpstr>Qu’est-ce que le RGPD ? </vt:lpstr>
      <vt:lpstr>Qui est concerné par le RGPD ? </vt:lpstr>
      <vt:lpstr>Quels sont les nouveaux droits pour les personnes ? </vt:lpstr>
      <vt:lpstr>Sous certaines conditions, la personne bénéficie : </vt:lpstr>
      <vt:lpstr>Quelles sont les nouvelles obligations lors de la mise en œuvre d’un projet faisant appel à des données à caractère personnel ? </vt:lpstr>
      <vt:lpstr>Quelles sont les obligations en cas de violation de donnée ?</vt:lpstr>
      <vt:lpstr>Que risque l’organisation qui ne respecte pas le RGPD ?</vt:lpstr>
      <vt:lpstr>Quelles sont les nouvelles obligations en cas de sous-traitance ? </vt:lpstr>
      <vt:lpstr>Quid du transfert de données en dehors de l’UE ? </vt:lpstr>
      <vt:lpstr>Quid des projets réalisés en partenariat ?</vt:lpstr>
      <vt:lpstr>Qui va contrôler ? </vt:lpstr>
      <vt:lpstr>En savoir plus ?</vt:lpstr>
    </vt:vector>
  </TitlesOfParts>
  <Company>SWCS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Règlement Européen général  sur la protection des données</dc:title>
  <dc:creator>Jean-François Avart</dc:creator>
  <cp:lastModifiedBy>Aurore Francois</cp:lastModifiedBy>
  <cp:revision>11</cp:revision>
  <dcterms:created xsi:type="dcterms:W3CDTF">2017-09-20T11:20:25Z</dcterms:created>
  <dcterms:modified xsi:type="dcterms:W3CDTF">2018-05-24T09:19:01Z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0x01010099FD16FF98AA974C9687DF343DBF853E</vt:lpwstr>
  </property>
</Properties>
</file>